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Source Serif 4"/>
      <p:regular r:id="rId21"/>
    </p:embeddedFont>
    <p:embeddedFont>
      <p:font typeface="Source Serif 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7038"/>
            <a:ext cx="7877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29445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853934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Promote exclusive benefits and personalized experiences to convert non-subscribers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229445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385393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Reward repeat buyers to accelerate movement into Loyal segment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229445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3853934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Focus on high-revenue age groups and express-shipping users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651421"/>
            <a:ext cx="3208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93790" y="62325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Balance promotional sales boosts with margin control to optimize profitability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599521" y="5651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99521" y="62325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Highlight top-rated and best-selling products in all marketing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Diverse inventory across categories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3446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Discount &amp; Promo Usage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Review Ratings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Shipping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916" y="663654"/>
            <a:ext cx="6637973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Preparation &amp; Cleaning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0916" y="1537097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0916" y="1835110"/>
            <a:ext cx="7822168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6" name="Text 3"/>
          <p:cNvSpPr/>
          <p:nvPr/>
        </p:nvSpPr>
        <p:spPr>
          <a:xfrm>
            <a:off x="660916" y="1975247"/>
            <a:ext cx="323278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0916" y="2383512"/>
            <a:ext cx="7822168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Imported dataset using pandas, examined structure with df.info() and summary statistics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0916" y="3318034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0916" y="3616047"/>
            <a:ext cx="7822168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0" name="Text 7"/>
          <p:cNvSpPr/>
          <p:nvPr/>
        </p:nvSpPr>
        <p:spPr>
          <a:xfrm>
            <a:off x="660916" y="3756184"/>
            <a:ext cx="2640925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60916" y="4164449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Imputed 37 missing Review Rating values using median rating per product category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0916" y="4796909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0916" y="5094923"/>
            <a:ext cx="7822168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4" name="Text 11"/>
          <p:cNvSpPr/>
          <p:nvPr/>
        </p:nvSpPr>
        <p:spPr>
          <a:xfrm>
            <a:off x="660916" y="5235059"/>
            <a:ext cx="23607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0916" y="5643324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Created age_group bins and purchase_frequency_days columns for deeper analysis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0916" y="6275784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60916" y="6573798"/>
            <a:ext cx="7822168" cy="2286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8" name="Text 15"/>
          <p:cNvSpPr/>
          <p:nvPr/>
        </p:nvSpPr>
        <p:spPr>
          <a:xfrm>
            <a:off x="660916" y="6713934"/>
            <a:ext cx="245614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0916" y="7122200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Connected to PostgreSQL and loaded cleaned data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740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06416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B2312"/>
          </a:solidFill>
          <a:ln/>
        </p:spPr>
      </p:sp>
      <p:sp>
        <p:nvSpPr>
          <p:cNvPr id="5" name="Text 2"/>
          <p:cNvSpPr/>
          <p:nvPr/>
        </p:nvSpPr>
        <p:spPr>
          <a:xfrm>
            <a:off x="3994190" y="6541651"/>
            <a:ext cx="52554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4763E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8509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88501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Male Customers Drive Revenue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959096" y="3559135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Male customers generated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 total revenue, more than double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from female customers.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851916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significant gap suggests opportunities for targeted marketing to female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5984915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Smart Discount Users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260425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839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2550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89641" y="5449014"/>
            <a:ext cx="4178379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High-Value Discount Shoppers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639329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Customers who used discounts but still spent above 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7687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21.5%</a:t>
            </a:r>
            <a:endParaRPr lang="en-US" sz="4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169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5449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Percentage of Total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54860" y="5932289"/>
            <a:ext cx="639329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Represents strategic discount users who maintain high spending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These customers demonstrate that discounts can drive volume without sacrificing revenue quality. They represent a valuable segment for targeted promotions.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4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7854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104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29171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502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3.86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77854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104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29171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502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3.84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77854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10466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291715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011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50234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3.82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318873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45456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4732734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452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594336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3.80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318873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45456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3E251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4732734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452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594336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3.78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average rating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7882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These top-rated products should be prominently featured in marketing campaigns and inventory planning to capitalize on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9314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Segmentation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3496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86238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Loyalty Dominates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99521" y="35144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80%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of customers are classified as Loyal, demonstrating strong retention.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44436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Focus on converting the 701 Returning customers into Loyal status through targeted loyalty programs and personalized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10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Subscription vs. Non-Subscription Performance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6294"/>
            <a:ext cx="6407944" cy="3046333"/>
          </a:xfrm>
          <a:prstGeom prst="roundRect">
            <a:avLst>
              <a:gd name="adj" fmla="val 111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766774"/>
            <a:ext cx="6346984" cy="680442"/>
          </a:xfrm>
          <a:prstGeom prst="rect">
            <a:avLst/>
          </a:prstGeom>
          <a:solidFill>
            <a:srgbClr val="F9F7F7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7621" y="2936796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674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1644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1,053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66344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Average spend: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$59.49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16243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revenue: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$62,645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736294"/>
            <a:ext cx="6408063" cy="3046333"/>
          </a:xfrm>
          <a:prstGeom prst="roundRect">
            <a:avLst>
              <a:gd name="adj" fmla="val 111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59027" y="2766774"/>
            <a:ext cx="6347103" cy="680442"/>
          </a:xfrm>
          <a:prstGeom prst="rect">
            <a:avLst/>
          </a:prstGeom>
          <a:solidFill>
            <a:srgbClr val="F9F7F7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2498" y="2936796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674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416444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685842" y="466344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Average spend: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$59.87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5842" y="516243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revenue: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93790" y="6037778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EDD5C4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381869"/>
            <a:ext cx="283488" cy="22681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530906" y="6321266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While average spend is similar, the larger non-subscriber base represents a significant opportunity. Converting even 10% to subscribers could substantially boost predictable revenue.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173"/>
            <a:ext cx="3898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04893"/>
            <a:ext cx="38988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Our comprehensive Power BI dashboard visualizes key metrics including revenue trends, customer segments, product performance, and demographic insights for real-time business intelligence.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2025-11-05T17:49:56Z</dcterms:created>
  <dcterms:modified xsi:type="dcterms:W3CDTF">2025-11-05T17:49:56Z</dcterms:modified>
</cp:coreProperties>
</file>